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0F4AFF"/>
    <a:srgbClr val="165616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E9E3-A56E-402D-9770-5F60A548096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F8EC-C0C9-4AA2-9B58-7F8471EC9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F8EC-C0C9-4AA2-9B58-7F8471EC9E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F8EC-C0C9-4AA2-9B58-7F8471EC9E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F8EC-C0C9-4AA2-9B58-7F8471EC9E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F8EC-C0C9-4AA2-9B58-7F8471EC9E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F8EC-C0C9-4AA2-9B58-7F8471EC9E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5345"/>
            <a:ext cx="7772400" cy="1470025"/>
          </a:xfrm>
        </p:spPr>
        <p:txBody>
          <a:bodyPr anchor="b">
            <a:noAutofit/>
          </a:bodyPr>
          <a:lstStyle>
            <a:lvl1pPr>
              <a:defRPr lang="bs-Latn-BA" sz="5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9944"/>
            <a:ext cx="6400800" cy="504056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5E86-ADDB-4BEE-89DB-6F4CCCA0C5C0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28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F1B-A4E9-4493-8453-ADE293203BBC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C70-D309-4669-9F4B-FB2856BBFF1C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4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59035580-1D4F-495F-852B-E5EE53D42BB9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0840" y="6492875"/>
            <a:ext cx="21336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8" name="TextBox 7"/>
          <p:cNvSpPr txBox="1"/>
          <p:nvPr userDrawn="1"/>
        </p:nvSpPr>
        <p:spPr>
          <a:xfrm>
            <a:off x="7764849" y="6126163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Page</a:t>
            </a:r>
            <a:r>
              <a:rPr lang="sr-Latn-RS" sz="2000" b="1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Rank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400" b="1" kern="1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7458-F930-426E-8FEB-E68483EFF4C4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50BF-BBB9-47DD-8096-37FB5BF25A21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412-A876-4E54-B208-578E4C243D08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22C-C12E-4CA5-A80A-83C355A8ADF2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E16-9778-436B-926C-0797DA636840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12B-1B9B-4224-B4F1-D395632A379D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6657-8047-43F3-9FF7-DBB2FC012056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C4AD3A-1ED8-470D-A158-7D8ED8A071F3}" type="datetime1">
              <a:rPr lang="bs-Latn-BA" smtClean="0"/>
              <a:t>12.01.2016.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bs-Latn-BA" smtClean="0"/>
              <a:t>Ljiljana Rajačić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Rank </a:t>
            </a:r>
            <a:endParaRPr lang="bs-Latn-B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Ljiljana Raja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endParaRPr lang="bs-Latn-B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4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formulation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/>
              <a:t>Since </a:t>
            </a:r>
          </a:p>
          <a:p>
            <a:endParaRPr lang="en-US"/>
          </a:p>
          <a:p>
            <a:r>
              <a:rPr lang="en-US" smtClean="0"/>
              <a:t>Flow equasion in the matrix form:</a:t>
            </a:r>
          </a:p>
          <a:p>
            <a:pPr marL="0" indent="0">
              <a:buNone/>
            </a:pPr>
            <a:r>
              <a:rPr lang="en-US" smtClean="0"/>
              <a:t>		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10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9" name="TextBox 8"/>
          <p:cNvSpPr txBox="1"/>
          <p:nvPr/>
        </p:nvSpPr>
        <p:spPr>
          <a:xfrm>
            <a:off x="7010400" y="2652912"/>
            <a:ext cx="208101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 ∙ r = </a:t>
            </a:r>
            <a:r>
              <a:rPr lang="en-US" sz="3600" b="1" i="1" smtClean="0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 </a:t>
            </a:r>
            <a:endParaRPr lang="en-US" sz="3600" b="1">
              <a:solidFill>
                <a:srgbClr val="FA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" y="3208717"/>
            <a:ext cx="6553200" cy="3035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2472" y="3468919"/>
            <a:ext cx="233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Page i links to 3 pages, </a:t>
            </a:r>
          </a:p>
          <a:p>
            <a:r>
              <a:rPr lang="en-US" smtClean="0"/>
              <a:t>including j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0" y="1190080"/>
            <a:ext cx="2354560" cy="1462832"/>
          </a:xfrm>
          <a:prstGeom prst="rect">
            <a:avLst/>
          </a:prstGeom>
          <a:ln w="28575">
            <a:solidFill>
              <a:srgbClr val="FA0000"/>
            </a:solidFill>
          </a:ln>
        </p:spPr>
      </p:pic>
    </p:spTree>
    <p:extLst>
      <p:ext uri="{BB962C8B-B14F-4D97-AF65-F5344CB8AC3E}">
        <p14:creationId xmlns:p14="http://schemas.microsoft.com/office/powerpoint/2010/main" val="414954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Eigenvector formulation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34400" cy="4569371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x</a:t>
            </a:r>
            <a:r>
              <a:rPr lang="en-US" smtClean="0">
                <a:solidFill>
                  <a:schemeClr val="tx1"/>
                </a:solidFill>
              </a:rPr>
              <a:t> is an eigenvector with the                            corresponding eigenvalue </a:t>
            </a:r>
            <a:r>
              <a:rPr lang="el-GR" smtClean="0">
                <a:solidFill>
                  <a:srgbClr val="FF0000"/>
                </a:solidFill>
                <a:latin typeface="Cambria" panose="02040503050406030204" pitchFamily="18" charset="0"/>
              </a:rPr>
              <a:t>λ</a:t>
            </a:r>
            <a:r>
              <a:rPr lang="en-US" smtClean="0">
                <a:solidFill>
                  <a:schemeClr val="tx1"/>
                </a:solidFill>
                <a:latin typeface="Cambria" panose="02040503050406030204" pitchFamily="18" charset="0"/>
              </a:rPr>
              <a:t> if</a:t>
            </a:r>
          </a:p>
          <a:p>
            <a:r>
              <a:rPr lang="en-US" smtClean="0"/>
              <a:t>Since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Rank vector </a:t>
            </a:r>
            <a:r>
              <a:rPr lang="en-US" i="1" smtClean="0">
                <a:solidFill>
                  <a:srgbClr val="FF0000"/>
                </a:solidFill>
              </a:rPr>
              <a:t>r</a:t>
            </a:r>
            <a:r>
              <a:rPr lang="en-US" smtClean="0"/>
              <a:t> is an eigenvector of web matrix </a:t>
            </a:r>
            <a:r>
              <a:rPr lang="en-US" i="1" smtClean="0">
                <a:solidFill>
                  <a:srgbClr val="FF0000"/>
                </a:solidFill>
              </a:rPr>
              <a:t>M</a:t>
            </a:r>
            <a:r>
              <a:rPr lang="en-US" smtClean="0"/>
              <a:t>,</a:t>
            </a:r>
            <a:r>
              <a:rPr lang="en-US"/>
              <a:t> </a:t>
            </a:r>
            <a:r>
              <a:rPr lang="en-US" smtClean="0"/>
              <a:t>with corresponding eigenvalue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  <a:p>
            <a:r>
              <a:rPr lang="en-US" smtClean="0"/>
              <a:t>We can now efficiently find </a:t>
            </a:r>
            <a:r>
              <a:rPr lang="en-US" i="1" smtClean="0">
                <a:solidFill>
                  <a:srgbClr val="FF0000"/>
                </a:solidFill>
              </a:rPr>
              <a:t>r</a:t>
            </a:r>
            <a:r>
              <a:rPr lang="en-US" i="1" smtClean="0"/>
              <a:t> </a:t>
            </a:r>
            <a:r>
              <a:rPr lang="en-US" smtClean="0"/>
              <a:t>!</a:t>
            </a:r>
          </a:p>
          <a:p>
            <a:r>
              <a:rPr lang="en-US" b="1" smtClean="0">
                <a:solidFill>
                  <a:srgbClr val="0F4AFF"/>
                </a:solidFill>
              </a:rPr>
              <a:t>Power iteration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11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6" name="TextBox 5"/>
          <p:cNvSpPr txBox="1"/>
          <p:nvPr/>
        </p:nvSpPr>
        <p:spPr>
          <a:xfrm>
            <a:off x="6477000" y="1981200"/>
            <a:ext cx="19607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Mx = </a:t>
            </a:r>
            <a:r>
              <a:rPr lang="el-GR" sz="3600" b="1" smtClean="0">
                <a:solidFill>
                  <a:srgbClr val="FA0000"/>
                </a:solidFill>
                <a:latin typeface="Cambria" panose="02040503050406030204" pitchFamily="18" charset="0"/>
                <a:cs typeface="Microsoft New Tai Lue" panose="020B0502040204020203" pitchFamily="34" charset="0"/>
              </a:rPr>
              <a:t>λ</a:t>
            </a:r>
            <a:r>
              <a:rPr lang="en-US" sz="3600" b="1" smtClean="0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x</a:t>
            </a:r>
            <a:endParaRPr lang="en-US" sz="3600" b="1">
              <a:solidFill>
                <a:srgbClr val="FA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1" y="2627531"/>
            <a:ext cx="1828799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 ∙ r = </a:t>
            </a:r>
            <a:r>
              <a:rPr lang="en-US" sz="3200" b="1" i="1" smtClean="0">
                <a:solidFill>
                  <a:srgbClr val="FA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</a:t>
            </a:r>
            <a:endParaRPr lang="en-US" sz="3200" b="1">
              <a:solidFill>
                <a:srgbClr val="FA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1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iteration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Suppose there are N web pages</a:t>
                </a:r>
              </a:p>
              <a:p>
                <a:r>
                  <a:rPr lang="en-US" smtClean="0"/>
                  <a:t>Initialize </a:t>
                </a:r>
                <a:r>
                  <a:rPr lang="en-US" b="1" smtClean="0">
                    <a:solidFill>
                      <a:srgbClr val="0F4AFF"/>
                    </a:solidFill>
                  </a:rPr>
                  <a:t>r</a:t>
                </a:r>
                <a:r>
                  <a:rPr lang="en-US" b="1" baseline="30000">
                    <a:solidFill>
                      <a:srgbClr val="0F4AFF"/>
                    </a:solidFill>
                  </a:rPr>
                  <a:t>(0) </a:t>
                </a:r>
                <a:r>
                  <a:rPr lang="en-US" b="1" smtClean="0">
                    <a:solidFill>
                      <a:srgbClr val="0F4AFF"/>
                    </a:solidFill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smtClean="0">
                    <a:solidFill>
                      <a:srgbClr val="0F4AFF"/>
                    </a:solidFill>
                  </a:rPr>
                  <a:t>, …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smtClean="0">
                    <a:solidFill>
                      <a:srgbClr val="0F4AFF"/>
                    </a:solidFill>
                  </a:rPr>
                  <a:t>]</a:t>
                </a:r>
                <a:r>
                  <a:rPr lang="en-US" b="1" baseline="30000" smtClean="0">
                    <a:solidFill>
                      <a:srgbClr val="0F4AFF"/>
                    </a:solidFill>
                  </a:rPr>
                  <a:t>T</a:t>
                </a:r>
                <a:endParaRPr lang="en-US" b="1">
                  <a:solidFill>
                    <a:srgbClr val="0F4AFF"/>
                  </a:solidFill>
                </a:endParaRPr>
              </a:p>
              <a:p>
                <a:r>
                  <a:rPr lang="en-US" smtClean="0"/>
                  <a:t>Iterate </a:t>
                </a:r>
                <a:r>
                  <a:rPr lang="en-US" b="1" smtClean="0">
                    <a:solidFill>
                      <a:srgbClr val="0F4AFF"/>
                    </a:solidFill>
                  </a:rPr>
                  <a:t>r</a:t>
                </a:r>
                <a:r>
                  <a:rPr lang="en-US" b="1" baseline="30000">
                    <a:solidFill>
                      <a:srgbClr val="0F4AFF"/>
                    </a:solidFill>
                  </a:rPr>
                  <a:t>(t+1) </a:t>
                </a:r>
                <a:r>
                  <a:rPr lang="en-US" b="1" smtClean="0">
                    <a:solidFill>
                      <a:srgbClr val="0F4AFF"/>
                    </a:solidFill>
                  </a:rPr>
                  <a:t>= 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F4AFF"/>
                        </a:solidFill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b="1" smtClean="0">
                    <a:solidFill>
                      <a:srgbClr val="0F4AFF"/>
                    </a:solidFill>
                  </a:rPr>
                  <a:t>r</a:t>
                </a:r>
                <a:r>
                  <a:rPr lang="en-US" b="1" baseline="30000" smtClean="0">
                    <a:solidFill>
                      <a:srgbClr val="0F4AFF"/>
                    </a:solidFill>
                  </a:rPr>
                  <a:t>(t)</a:t>
                </a:r>
              </a:p>
              <a:p>
                <a:r>
                  <a:rPr lang="en-US" smtClean="0"/>
                  <a:t>Stop 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F4AFF"/>
                            </a:solidFill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F4A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+1) −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F4A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)|</m:t>
                        </m:r>
                        <m:r>
                          <m:rPr>
                            <m:nor/>
                          </m:rPr>
                          <a:rPr lang="en-US" b="1" baseline="30000">
                            <a:solidFill>
                              <a:srgbClr val="0F4AFF"/>
                            </a:solidFill>
                          </a:rPr>
                          <m:t>j</m:t>
                        </m:r>
                      </m:e>
                    </m:nary>
                  </m:oMath>
                </a14:m>
                <a:r>
                  <a:rPr lang="en-US" b="1" smtClean="0">
                    <a:solidFill>
                      <a:srgbClr val="0F4AFF"/>
                    </a:solidFill>
                  </a:rPr>
                  <a:t> &lt; </a:t>
                </a:r>
                <a:r>
                  <a:rPr lang="el-GR" b="1" smtClean="0">
                    <a:solidFill>
                      <a:srgbClr val="0F4AFF"/>
                    </a:solidFill>
                    <a:latin typeface="Calibri" panose="020F0502020204030204" pitchFamily="34" charset="0"/>
                  </a:rPr>
                  <a:t>ε</a:t>
                </a:r>
                <a:endParaRPr lang="en-US" b="1">
                  <a:solidFill>
                    <a:srgbClr val="0F4A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12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19600"/>
            <a:ext cx="2703076" cy="1364052"/>
          </a:xfrm>
          <a:prstGeom prst="rect">
            <a:avLst/>
          </a:prstGeom>
          <a:ln w="28575">
            <a:solidFill>
              <a:srgbClr val="FA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00600" y="4876800"/>
            <a:ext cx="24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i="1" smtClean="0"/>
              <a:t> – </a:t>
            </a:r>
            <a:r>
              <a:rPr lang="en-US" smtClean="0"/>
              <a:t>out-degree of node </a:t>
            </a:r>
            <a:r>
              <a:rPr lang="en-US" i="1" smtClean="0"/>
              <a:t>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Random walk interpretation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rank simulates a random web surfer: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At any time </a:t>
            </a:r>
            <a:r>
              <a:rPr lang="en-US" i="1" smtClean="0">
                <a:solidFill>
                  <a:srgbClr val="FA0000"/>
                </a:solidFill>
              </a:rPr>
              <a:t>t</a:t>
            </a:r>
            <a:r>
              <a:rPr lang="en-US" smtClean="0"/>
              <a:t>, surfer is on some page </a:t>
            </a:r>
            <a:r>
              <a:rPr lang="en-US" i="1" smtClean="0">
                <a:solidFill>
                  <a:srgbClr val="FA0000"/>
                </a:solidFill>
              </a:rPr>
              <a:t>i</a:t>
            </a:r>
            <a:endParaRPr lang="en-US" smtClean="0">
              <a:solidFill>
                <a:srgbClr val="FA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At </a:t>
            </a:r>
            <a:r>
              <a:rPr lang="en-US" i="1" smtClean="0">
                <a:solidFill>
                  <a:srgbClr val="FA0000"/>
                </a:solidFill>
              </a:rPr>
              <a:t>t + 1</a:t>
            </a:r>
            <a:r>
              <a:rPr lang="en-US" smtClean="0"/>
              <a:t>, he follows an out-link from </a:t>
            </a:r>
            <a:r>
              <a:rPr lang="en-US" i="1" smtClean="0">
                <a:solidFill>
                  <a:srgbClr val="FA0000"/>
                </a:solidFill>
              </a:rPr>
              <a:t>i</a:t>
            </a:r>
            <a:r>
              <a:rPr lang="en-US"/>
              <a:t> </a:t>
            </a:r>
            <a:r>
              <a:rPr lang="en-US" smtClean="0"/>
              <a:t>             uniformly at random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Ends up on some page </a:t>
            </a:r>
            <a:r>
              <a:rPr lang="en-US" i="1" smtClean="0">
                <a:solidFill>
                  <a:srgbClr val="FA0000"/>
                </a:solidFill>
              </a:rPr>
              <a:t>j</a:t>
            </a:r>
            <a:r>
              <a:rPr lang="en-US" smtClean="0"/>
              <a:t>  linked from </a:t>
            </a:r>
            <a:r>
              <a:rPr lang="en-US" i="1" smtClean="0">
                <a:solidFill>
                  <a:srgbClr val="FA0000"/>
                </a:solidFill>
              </a:rPr>
              <a:t>i</a:t>
            </a:r>
            <a:endParaRPr lang="en-US" smtClean="0">
              <a:solidFill>
                <a:srgbClr val="FA0000"/>
              </a:solidFill>
            </a:endParaRPr>
          </a:p>
          <a:p>
            <a:pPr marL="514350" indent="-457200"/>
            <a:r>
              <a:rPr lang="en-US" smtClean="0"/>
              <a:t>Rank vector r is a stationary distribution    of probabilities that a random walker is on page </a:t>
            </a:r>
            <a:r>
              <a:rPr lang="en-US" i="1" smtClean="0">
                <a:solidFill>
                  <a:srgbClr val="FA0000"/>
                </a:solidFill>
              </a:rPr>
              <a:t>i</a:t>
            </a:r>
            <a:r>
              <a:rPr lang="en-US" smtClean="0">
                <a:solidFill>
                  <a:srgbClr val="FA0000"/>
                </a:solidFill>
              </a:rPr>
              <a:t> </a:t>
            </a:r>
            <a:r>
              <a:rPr lang="en-US" smtClean="0"/>
              <a:t> at arbitrary time </a:t>
            </a:r>
            <a:r>
              <a:rPr lang="en-US" i="1" smtClean="0">
                <a:solidFill>
                  <a:srgbClr val="FA0000"/>
                </a:solidFill>
              </a:rPr>
              <a:t>t</a:t>
            </a:r>
            <a:endParaRPr lang="en-US">
              <a:solidFill>
                <a:srgbClr val="FA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13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7585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Page rank: three questions</a:t>
            </a:r>
            <a:endParaRPr lang="en-US" sz="4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14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Does this converge?</a:t>
            </a:r>
          </a:p>
          <a:p>
            <a:r>
              <a:rPr lang="en-US" smtClean="0"/>
              <a:t>Does it converge to what we want?</a:t>
            </a:r>
          </a:p>
          <a:p>
            <a:r>
              <a:rPr lang="en-US" smtClean="0"/>
              <a:t>Are the results reasonable?</a:t>
            </a:r>
          </a:p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15332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18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Spider trap problem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15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All out-links are within an isolated group</a:t>
            </a:r>
          </a:p>
          <a:p>
            <a:r>
              <a:rPr lang="en-US" smtClean="0"/>
              <a:t>Spider traps absorbe all rank eventually</a:t>
            </a:r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2" y="1295400"/>
            <a:ext cx="5014395" cy="140982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94440"/>
            <a:ext cx="5517062" cy="14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Spider traps: Google solution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At each step, random surfer has 2 options: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Follow a random link with probability </a:t>
            </a:r>
            <a:r>
              <a:rPr lang="el-GR" b="1" smtClean="0">
                <a:solidFill>
                  <a:srgbClr val="FA0000"/>
                </a:solidFill>
                <a:latin typeface="Calibri" panose="020F0502020204030204" pitchFamily="34" charset="0"/>
              </a:rPr>
              <a:t>β</a:t>
            </a:r>
            <a:endParaRPr lang="en-US" b="1" smtClean="0">
              <a:solidFill>
                <a:srgbClr val="FA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Jump to random page with probability </a:t>
            </a:r>
            <a:r>
              <a:rPr lang="en-US" b="1" smtClean="0">
                <a:solidFill>
                  <a:srgbClr val="FA0000"/>
                </a:solidFill>
              </a:rPr>
              <a:t>1 – </a:t>
            </a:r>
            <a:r>
              <a:rPr lang="el-GR" b="1" smtClean="0">
                <a:solidFill>
                  <a:srgbClr val="FA0000"/>
                </a:solidFill>
                <a:latin typeface="Calibri" panose="020F0502020204030204" pitchFamily="34" charset="0"/>
              </a:rPr>
              <a:t>β</a:t>
            </a:r>
            <a:endParaRPr lang="en-US" b="1" smtClean="0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b="1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b="1" smtClean="0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b="1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b="1" smtClean="0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b="1">
              <a:solidFill>
                <a:srgbClr val="FA0000"/>
              </a:solidFill>
              <a:latin typeface="Calibri" panose="020F050202020403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 is usually in range 0.8 – 0.9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16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3" y="3200400"/>
            <a:ext cx="5887417" cy="19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 ends problem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17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A dead end is a page with no out-links</a:t>
            </a:r>
          </a:p>
          <a:p>
            <a:r>
              <a:rPr lang="en-US" smtClean="0"/>
              <a:t>They cause rank “leaking out”</a:t>
            </a:r>
          </a:p>
          <a:p>
            <a:r>
              <a:rPr lang="en-US" smtClean="0"/>
              <a:t>All 0 in </a:t>
            </a:r>
            <a:r>
              <a:rPr lang="en-US" i="1" smtClean="0"/>
              <a:t>b</a:t>
            </a:r>
            <a:r>
              <a:rPr lang="en-US" smtClean="0"/>
              <a:t>’s column</a:t>
            </a:r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17638"/>
            <a:ext cx="6103004" cy="135005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06850"/>
            <a:ext cx="4650922" cy="12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Dead ends: Google solution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Always jump to random page               from a dead end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18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7062895" cy="3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Google matrix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PageRank equation [Brin – Page, 1998]: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Google matrix A: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19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580017" cy="1257409"/>
          </a:xfrm>
          <a:prstGeom prst="rect">
            <a:avLst/>
          </a:prstGeom>
          <a:ln w="28575">
            <a:solidFill>
              <a:srgbClr val="FA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99" y="3655627"/>
            <a:ext cx="4253769" cy="92918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010400" y="4604833"/>
            <a:ext cx="188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 – vector of all 1s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smtClean="0"/>
              <a:t>Web as a Graph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 as a directed graph</a:t>
            </a:r>
            <a:endParaRPr lang="en-US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F4AFF"/>
                </a:solidFill>
              </a:rPr>
              <a:t>Nodes: Web pages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F4AFF"/>
                </a:solidFill>
              </a:rPr>
              <a:t>Edges: Hyperlinks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</a:t>
            </a:fld>
            <a:r>
              <a:rPr lang="en-US" smtClean="0"/>
              <a:t> / 25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9028" y="6492875"/>
            <a:ext cx="2895600" cy="365125"/>
          </a:xfrm>
        </p:spPr>
        <p:txBody>
          <a:bodyPr/>
          <a:lstStyle/>
          <a:p>
            <a:r>
              <a:rPr lang="en-US" smtClean="0"/>
              <a:t>Ljiljana</a:t>
            </a:r>
            <a:r>
              <a:rPr lang="sr-Latn-RS" smtClean="0"/>
              <a:t> </a:t>
            </a:r>
            <a:r>
              <a:rPr lang="en-US" smtClean="0"/>
              <a:t>Raja</a:t>
            </a:r>
            <a:r>
              <a:rPr lang="sr-Latn-RS" smtClean="0"/>
              <a:t>čić</a:t>
            </a:r>
            <a:endParaRPr lang="bs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96" y="2195850"/>
            <a:ext cx="3338324" cy="2012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8" y="3412255"/>
            <a:ext cx="5128704" cy="2621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0" y="3412255"/>
            <a:ext cx="5075360" cy="2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page rank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82000" cy="4569371"/>
          </a:xfrm>
        </p:spPr>
        <p:txBody>
          <a:bodyPr/>
          <a:lstStyle/>
          <a:p>
            <a:r>
              <a:rPr lang="en-US" smtClean="0"/>
              <a:t>Key step is matrix – vector multiplication</a:t>
            </a:r>
          </a:p>
          <a:p>
            <a:r>
              <a:rPr lang="en-US" smtClean="0"/>
              <a:t>A is dense – no 0 elements</a:t>
            </a:r>
          </a:p>
          <a:p>
            <a:r>
              <a:rPr lang="en-US" smtClean="0"/>
              <a:t>M was sparse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only ~ 10 – 100 non-zero elements per column</a:t>
            </a:r>
            <a:endParaRPr lang="en-US"/>
          </a:p>
          <a:p>
            <a:pPr marL="514350" indent="-457200"/>
            <a:r>
              <a:rPr lang="en-US" smtClean="0"/>
              <a:t>We want to work with M</a:t>
            </a:r>
          </a:p>
          <a:p>
            <a:pPr marL="514350" indent="-457200"/>
            <a:r>
              <a:rPr lang="en-US" smtClean="0"/>
              <a:t>It’s possible!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20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841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Rearranging the equation</a:t>
            </a:r>
            <a:endParaRPr lang="en-US" sz="48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7511077" cy="45197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21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404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algorithm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2238"/>
            <a:ext cx="6553200" cy="47293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22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485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CPU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Graph representation: Adjecency list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O(m) </a:t>
            </a:r>
            <a:r>
              <a:rPr lang="en-US" smtClean="0"/>
              <a:t>per iteration, </a:t>
            </a:r>
            <a:r>
              <a:rPr lang="en-US" smtClean="0"/>
              <a:t>where </a:t>
            </a:r>
            <a:r>
              <a:rPr lang="en-US" smtClean="0"/>
              <a:t>                              m </a:t>
            </a:r>
            <a:r>
              <a:rPr lang="en-US" smtClean="0"/>
              <a:t>is </a:t>
            </a:r>
            <a:r>
              <a:rPr lang="en-US" smtClean="0"/>
              <a:t>the number </a:t>
            </a:r>
            <a:r>
              <a:rPr lang="en-US" smtClean="0"/>
              <a:t>of edges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m = O(n) =&gt; O(n) </a:t>
            </a:r>
            <a:r>
              <a:rPr lang="en-US" smtClean="0"/>
              <a:t>per iteration</a:t>
            </a:r>
            <a:endParaRPr lang="en-US" smtClean="0"/>
          </a:p>
          <a:p>
            <a:r>
              <a:rPr lang="en-US" smtClean="0"/>
              <a:t>CUDA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Graph representation: Adjecency matrix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O(n</a:t>
            </a:r>
            <a:r>
              <a:rPr lang="en-US" baseline="30000" smtClean="0"/>
              <a:t>2</a:t>
            </a:r>
            <a:r>
              <a:rPr lang="en-US" smtClean="0"/>
              <a:t>) </a:t>
            </a:r>
            <a:r>
              <a:rPr lang="en-US" smtClean="0"/>
              <a:t>per iteration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23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2384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vs CPU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24</a:t>
            </a:fld>
            <a:r>
              <a:rPr lang="en-US" smtClean="0"/>
              <a:t> / 25</a:t>
            </a:r>
            <a:endParaRPr lang="bs-Latn-BA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932997"/>
              </p:ext>
            </p:extLst>
          </p:nvPr>
        </p:nvGraphicFramePr>
        <p:xfrm>
          <a:off x="457200" y="1557338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Number of pages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CPU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CUDA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300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290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340 ms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400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570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380 ms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500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860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550 ms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&gt;850000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~6.5</a:t>
                      </a:r>
                      <a:r>
                        <a:rPr lang="en-US" baseline="0" smtClean="0"/>
                        <a:t> 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Memory</a:t>
                      </a:r>
                      <a:r>
                        <a:rPr lang="en-US" baseline="0" smtClean="0"/>
                        <a:t> overflow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13080"/>
            <a:ext cx="4724400" cy="267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 marL="0" indent="0" algn="ctr">
              <a:buNone/>
            </a:pPr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the attention!</a:t>
            </a:r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25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3319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Search: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challenges of web 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Web contains many sources of information</a:t>
            </a:r>
          </a:p>
          <a:p>
            <a:pPr marL="800100" lvl="2" indent="0">
              <a:buNone/>
            </a:pPr>
            <a:r>
              <a:rPr lang="en-US" smtClean="0">
                <a:solidFill>
                  <a:srgbClr val="0F4AFF"/>
                </a:solidFill>
              </a:rPr>
              <a:t>Who to trust?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What is the “best” answer to a query?</a:t>
            </a:r>
          </a:p>
          <a:p>
            <a:pPr marL="800100" lvl="2" indent="0">
              <a:buNone/>
            </a:pPr>
            <a:r>
              <a:rPr lang="en-US" smtClean="0">
                <a:solidFill>
                  <a:srgbClr val="0F4AFF"/>
                </a:solidFill>
              </a:rPr>
              <a:t>No single right answer</a:t>
            </a:r>
          </a:p>
          <a:p>
            <a:r>
              <a:rPr lang="en-US" smtClean="0">
                <a:solidFill>
                  <a:schemeClr val="tx1"/>
                </a:solidFill>
              </a:rPr>
              <a:t>Not all web pages are equally “important”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3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9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 analysis approaches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Rank pages (nodes)                                       by analyzing topology of the web graph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/>
              <a:t>Idea: </a:t>
            </a:r>
            <a:r>
              <a:rPr lang="en-US" smtClean="0">
                <a:solidFill>
                  <a:srgbClr val="0F4AFF"/>
                </a:solidFill>
              </a:rPr>
              <a:t>Links as votes</a:t>
            </a:r>
          </a:p>
          <a:p>
            <a:pPr lvl="2" indent="-342900">
              <a:buFontTx/>
              <a:buChar char="-"/>
            </a:pPr>
            <a:r>
              <a:rPr lang="en-US" smtClean="0"/>
              <a:t>Page is more important if                                        it has more links adjacent to it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B050"/>
                </a:solidFill>
              </a:rPr>
              <a:t>Incoming links? </a:t>
            </a:r>
            <a:r>
              <a:rPr lang="en-US" smtClean="0">
                <a:solidFill>
                  <a:srgbClr val="FA0000"/>
                </a:solidFill>
              </a:rPr>
              <a:t>Outgoing links?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tx1"/>
                </a:solidFill>
              </a:rPr>
              <a:t>Links from important pages have higher weight =&gt; </a:t>
            </a:r>
            <a:r>
              <a:rPr lang="en-US" smtClean="0">
                <a:solidFill>
                  <a:srgbClr val="0F4AFF"/>
                </a:solidFill>
              </a:rPr>
              <a:t>recursive problem!</a:t>
            </a:r>
          </a:p>
          <a:p>
            <a:pPr marL="400050" lvl="1" indent="0"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4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12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smtClean="0"/>
              <a:t>Example: Page Rank scores</a:t>
            </a:r>
            <a:endParaRPr lang="en-US" sz="5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5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1295400"/>
            <a:ext cx="7275097" cy="4784907"/>
          </a:xfrm>
        </p:spPr>
      </p:pic>
    </p:spTree>
    <p:extLst>
      <p:ext uri="{BB962C8B-B14F-4D97-AF65-F5344CB8AC3E}">
        <p14:creationId xmlns:p14="http://schemas.microsoft.com/office/powerpoint/2010/main" val="338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formulation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82000" cy="4569371"/>
          </a:xfrm>
        </p:spPr>
        <p:txBody>
          <a:bodyPr/>
          <a:lstStyle/>
          <a:p>
            <a:r>
              <a:rPr lang="en-US" smtClean="0"/>
              <a:t>Link weight proportional to                      the </a:t>
            </a:r>
            <a:r>
              <a:rPr lang="en-US" smtClean="0">
                <a:solidFill>
                  <a:srgbClr val="0F4AFF"/>
                </a:solidFill>
              </a:rPr>
              <a:t>importance</a:t>
            </a:r>
            <a:r>
              <a:rPr lang="en-US" smtClean="0"/>
              <a:t> of its </a:t>
            </a:r>
            <a:r>
              <a:rPr lang="en-US" smtClean="0">
                <a:solidFill>
                  <a:srgbClr val="0F4AFF"/>
                </a:solidFill>
              </a:rPr>
              <a:t>source page</a:t>
            </a:r>
          </a:p>
          <a:p>
            <a:r>
              <a:rPr lang="en-US" smtClean="0">
                <a:solidFill>
                  <a:schemeClr val="tx1"/>
                </a:solidFill>
              </a:rPr>
              <a:t>If page </a:t>
            </a:r>
            <a:r>
              <a:rPr lang="en-US" i="1" smtClean="0">
                <a:solidFill>
                  <a:srgbClr val="FA0000"/>
                </a:solidFill>
              </a:rPr>
              <a:t>j</a:t>
            </a:r>
            <a:r>
              <a:rPr lang="en-US" smtClean="0">
                <a:solidFill>
                  <a:srgbClr val="FA0000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 with importance </a:t>
            </a:r>
            <a:r>
              <a:rPr lang="en-US" i="1" err="1" smtClean="0">
                <a:solidFill>
                  <a:srgbClr val="FA0000"/>
                </a:solidFill>
              </a:rPr>
              <a:t>r</a:t>
            </a:r>
            <a:r>
              <a:rPr lang="en-US" i="1" baseline="-25000" err="1" smtClean="0">
                <a:solidFill>
                  <a:srgbClr val="FA0000"/>
                </a:solidFill>
              </a:rPr>
              <a:t>j</a:t>
            </a:r>
            <a:r>
              <a:rPr lang="en-US" smtClean="0">
                <a:solidFill>
                  <a:schemeClr val="tx1"/>
                </a:solidFill>
              </a:rPr>
              <a:t>  has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 smtClean="0">
                <a:solidFill>
                  <a:srgbClr val="FA0000"/>
                </a:solidFill>
              </a:rPr>
              <a:t>n</a:t>
            </a:r>
            <a:r>
              <a:rPr lang="en-US" smtClean="0">
                <a:solidFill>
                  <a:schemeClr val="tx1"/>
                </a:solidFill>
              </a:rPr>
              <a:t> out-links, each link gets </a:t>
            </a:r>
            <a:r>
              <a:rPr lang="en-US" i="1" err="1" smtClean="0">
                <a:solidFill>
                  <a:srgbClr val="FA0000"/>
                </a:solidFill>
              </a:rPr>
              <a:t>r</a:t>
            </a:r>
            <a:r>
              <a:rPr lang="en-US" i="1" baseline="-25000" err="1" smtClean="0">
                <a:solidFill>
                  <a:srgbClr val="FA0000"/>
                </a:solidFill>
              </a:rPr>
              <a:t>j</a:t>
            </a:r>
            <a:r>
              <a:rPr lang="en-US" smtClean="0">
                <a:solidFill>
                  <a:srgbClr val="FA0000"/>
                </a:solidFill>
              </a:rPr>
              <a:t> </a:t>
            </a:r>
            <a:r>
              <a:rPr lang="en-US" i="1" smtClean="0">
                <a:solidFill>
                  <a:srgbClr val="FA0000"/>
                </a:solidFill>
              </a:rPr>
              <a:t>/ n</a:t>
            </a:r>
            <a:r>
              <a:rPr lang="en-US" smtClean="0">
                <a:solidFill>
                  <a:srgbClr val="FA0000"/>
                </a:solidFill>
              </a:rPr>
              <a:t>  </a:t>
            </a:r>
            <a:r>
              <a:rPr lang="en-US" smtClean="0">
                <a:solidFill>
                  <a:schemeClr val="tx1"/>
                </a:solidFill>
              </a:rPr>
              <a:t>votes</a:t>
            </a:r>
          </a:p>
          <a:p>
            <a:r>
              <a:rPr lang="en-US" smtClean="0">
                <a:solidFill>
                  <a:schemeClr val="tx1"/>
                </a:solidFill>
              </a:rPr>
              <a:t>Page </a:t>
            </a:r>
            <a:r>
              <a:rPr lang="en-US" i="1" smtClean="0">
                <a:solidFill>
                  <a:srgbClr val="FA0000"/>
                </a:solidFill>
              </a:rPr>
              <a:t>j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‘s own importance is                      the sum of the votes on its in-links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6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4" y="3276600"/>
            <a:ext cx="2506232" cy="2305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4" y="4911817"/>
            <a:ext cx="1880616" cy="6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Flow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page is important if                                 it is pointed to by other important pages</a:t>
            </a:r>
          </a:p>
          <a:p>
            <a:r>
              <a:rPr lang="en-US" smtClean="0"/>
              <a:t>Rank </a:t>
            </a:r>
            <a:r>
              <a:rPr lang="en-US" i="1" smtClean="0"/>
              <a:t>r</a:t>
            </a:r>
            <a:r>
              <a:rPr lang="en-US" i="1" baseline="-25000" smtClean="0"/>
              <a:t>j</a:t>
            </a:r>
            <a:r>
              <a:rPr lang="en-US" smtClean="0"/>
              <a:t>  of page </a:t>
            </a:r>
            <a:r>
              <a:rPr lang="en-US" i="1" smtClean="0"/>
              <a:t>j</a:t>
            </a:r>
            <a:r>
              <a:rPr lang="en-US"/>
              <a:t> </a:t>
            </a:r>
            <a:r>
              <a:rPr lang="en-US" smtClean="0"/>
              <a:t>: </a:t>
            </a:r>
          </a:p>
          <a:p>
            <a:endParaRPr lang="en-US"/>
          </a:p>
          <a:p>
            <a:endParaRPr lang="en-US" smtClean="0"/>
          </a:p>
          <a:p>
            <a:pPr marL="0" indent="0">
              <a:buNone/>
            </a:pP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endParaRPr lang="en-US" sz="2400" smtClean="0"/>
          </a:p>
          <a:p>
            <a:pPr marL="457200" lvl="1" indent="0">
              <a:buNone/>
            </a:pPr>
            <a:r>
              <a:rPr lang="en-US" sz="2400" i="1"/>
              <a:t>d</a:t>
            </a:r>
            <a:r>
              <a:rPr lang="en-US" sz="2400" i="1" baseline="-25000"/>
              <a:t>i</a:t>
            </a:r>
            <a:r>
              <a:rPr lang="en-US" sz="2400"/>
              <a:t>  out-degree of node </a:t>
            </a:r>
            <a:r>
              <a:rPr lang="en-US" sz="2400" i="1"/>
              <a:t>i</a:t>
            </a:r>
          </a:p>
          <a:p>
            <a:pPr marL="457200" lvl="1" indent="0">
              <a:buNone/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7</a:t>
            </a:fld>
            <a:r>
              <a:rPr lang="en-US" smtClean="0"/>
              <a:t> / 25</a:t>
            </a:r>
            <a:endParaRPr lang="bs-Latn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60" y="2590800"/>
            <a:ext cx="3040360" cy="3206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04616"/>
            <a:ext cx="2320077" cy="1447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84400"/>
            <a:ext cx="2817662" cy="1750547"/>
          </a:xfrm>
          <a:prstGeom prst="rect">
            <a:avLst/>
          </a:prstGeom>
          <a:ln w="28575">
            <a:solidFill>
              <a:srgbClr val="FA0000"/>
            </a:solidFill>
          </a:ln>
        </p:spPr>
      </p:pic>
    </p:spTree>
    <p:extLst>
      <p:ext uri="{BB962C8B-B14F-4D97-AF65-F5344CB8AC3E}">
        <p14:creationId xmlns:p14="http://schemas.microsoft.com/office/powerpoint/2010/main" val="202032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Flow equations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8</a:t>
            </a:fld>
            <a:r>
              <a:rPr lang="en-US" smtClean="0"/>
              <a:t> / 25</a:t>
            </a:r>
            <a:endParaRPr lang="bs-Latn-B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No single solution</a:t>
                </a:r>
              </a:p>
              <a:p>
                <a:r>
                  <a:rPr lang="en-US" smtClean="0"/>
                  <a:t>Additional constraint forces       uniqueness: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b="1" smtClean="0">
                    <a:solidFill>
                      <a:srgbClr val="FF0000"/>
                    </a:solidFill>
                  </a:rPr>
                  <a:t>r</a:t>
                </a:r>
                <a:r>
                  <a:rPr lang="en-US" b="1" baseline="-25000" smtClean="0">
                    <a:solidFill>
                      <a:srgbClr val="FF0000"/>
                    </a:solidFill>
                  </a:rPr>
                  <a:t>y</a:t>
                </a:r>
                <a:r>
                  <a:rPr lang="en-US" b="1" smtClean="0">
                    <a:solidFill>
                      <a:srgbClr val="FF0000"/>
                    </a:solidFill>
                  </a:rPr>
                  <a:t> + r</a:t>
                </a:r>
                <a:r>
                  <a:rPr lang="en-US" b="1" baseline="-25000" smtClean="0">
                    <a:solidFill>
                      <a:srgbClr val="FF0000"/>
                    </a:solidFill>
                  </a:rPr>
                  <a:t>a</a:t>
                </a:r>
                <a:r>
                  <a:rPr lang="en-US" b="1" smtClean="0">
                    <a:solidFill>
                      <a:srgbClr val="FF0000"/>
                    </a:solidFill>
                  </a:rPr>
                  <a:t> + r</a:t>
                </a:r>
                <a:r>
                  <a:rPr lang="en-US" b="1" baseline="-25000" smtClean="0">
                    <a:solidFill>
                      <a:srgbClr val="FF0000"/>
                    </a:solidFill>
                  </a:rPr>
                  <a:t>m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 b="1" smtClean="0">
                    <a:solidFill>
                      <a:srgbClr val="FF0000"/>
                    </a:solidFill>
                  </a:rPr>
                  <a:t>= 1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mtClean="0">
                    <a:solidFill>
                      <a:schemeClr val="tx1"/>
                    </a:solidFill>
                  </a:rPr>
                  <a:t>Solution: </a:t>
                </a:r>
                <a:r>
                  <a:rPr lang="en-US" smtClean="0"/>
                  <a:t>r</a:t>
                </a:r>
                <a:r>
                  <a:rPr lang="en-US" baseline="-25000" smtClean="0"/>
                  <a:t>y</a:t>
                </a:r>
                <a:r>
                  <a:rPr lang="en-US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mtClean="0"/>
                  <a:t>, r</a:t>
                </a:r>
                <a:r>
                  <a:rPr lang="en-US" baseline="-25000" smtClean="0"/>
                  <a:t>a</a:t>
                </a:r>
                <a:r>
                  <a:rPr lang="en-US" smtClean="0"/>
                  <a:t> </a:t>
                </a:r>
                <a:r>
                  <a:rPr lang="en-US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mtClean="0"/>
                  <a:t>, r</a:t>
                </a:r>
                <a:r>
                  <a:rPr lang="en-US" baseline="-25000" smtClean="0"/>
                  <a:t>m</a:t>
                </a:r>
                <a:r>
                  <a:rPr lang="en-US" smtClean="0"/>
                  <a:t> </a:t>
                </a:r>
                <a:r>
                  <a:rPr lang="en-US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mtClean="0"/>
              </a:p>
              <a:p>
                <a:r>
                  <a:rPr lang="en-US" smtClean="0">
                    <a:solidFill>
                      <a:srgbClr val="0F4AFF"/>
                    </a:solidFill>
                  </a:rPr>
                  <a:t>Gaussian elimination  &gt; </a:t>
                </a:r>
                <a:r>
                  <a:rPr lang="en-US" i="1" smtClean="0">
                    <a:solidFill>
                      <a:srgbClr val="0F4AFF"/>
                    </a:solidFill>
                  </a:rPr>
                  <a:t>O(n</a:t>
                </a:r>
                <a:r>
                  <a:rPr lang="en-US" i="1" baseline="30000" smtClean="0">
                    <a:solidFill>
                      <a:srgbClr val="0F4AFF"/>
                    </a:solidFill>
                  </a:rPr>
                  <a:t>3</a:t>
                </a:r>
                <a:r>
                  <a:rPr lang="en-US" i="1" smtClean="0">
                    <a:solidFill>
                      <a:srgbClr val="0F4AFF"/>
                    </a:solidFill>
                  </a:rPr>
                  <a:t>)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mtClean="0"/>
                  <a:t>Bad for large graphs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48" y="1445070"/>
            <a:ext cx="2568670" cy="160293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465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formulation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Stochastic adjacency matrix </a:t>
                </a:r>
                <a:r>
                  <a:rPr lang="en-US" b="1" i="1" smtClean="0">
                    <a:solidFill>
                      <a:srgbClr val="FA0000"/>
                    </a:solidFill>
                  </a:rPr>
                  <a:t>M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mtClean="0"/>
                  <a:t>Page </a:t>
                </a:r>
                <a:r>
                  <a:rPr lang="en-US" i="1" smtClean="0">
                    <a:solidFill>
                      <a:srgbClr val="FA0000"/>
                    </a:solidFill>
                  </a:rPr>
                  <a:t>i</a:t>
                </a:r>
                <a:r>
                  <a:rPr lang="en-US" smtClean="0">
                    <a:solidFill>
                      <a:srgbClr val="FA0000"/>
                    </a:solidFill>
                  </a:rPr>
                  <a:t> </a:t>
                </a:r>
                <a:r>
                  <a:rPr lang="en-US" smtClean="0"/>
                  <a:t> has </a:t>
                </a:r>
                <a:r>
                  <a:rPr lang="en-US" i="1" smtClean="0">
                    <a:solidFill>
                      <a:srgbClr val="FA0000"/>
                    </a:solidFill>
                  </a:rPr>
                  <a:t>d</a:t>
                </a:r>
                <a:r>
                  <a:rPr lang="en-US" i="1" baseline="-25000" smtClean="0">
                    <a:solidFill>
                      <a:srgbClr val="FA0000"/>
                    </a:solidFill>
                  </a:rPr>
                  <a:t>i</a:t>
                </a:r>
                <a:r>
                  <a:rPr lang="en-US" smtClean="0"/>
                  <a:t> out-links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mtClean="0"/>
                  <a:t>If </a:t>
                </a:r>
                <a:r>
                  <a:rPr lang="en-US" i="1" smtClean="0">
                    <a:solidFill>
                      <a:srgbClr val="FA0000"/>
                    </a:solidFill>
                  </a:rPr>
                  <a:t>i </a:t>
                </a:r>
                <a:r>
                  <a:rPr lang="en-US" i="1" smtClean="0">
                    <a:solidFill>
                      <a:srgbClr val="FA0000"/>
                    </a:solidFill>
                    <a:latin typeface="Cambria" panose="02040503050406030204" pitchFamily="18" charset="0"/>
                  </a:rPr>
                  <a:t>→ j</a:t>
                </a:r>
                <a:r>
                  <a:rPr lang="en-US" i="1" smtClean="0">
                    <a:latin typeface="Cambria" panose="02040503050406030204" pitchFamily="18" charset="0"/>
                  </a:rPr>
                  <a:t>, </a:t>
                </a:r>
                <a:r>
                  <a:rPr lang="en-US" smtClean="0">
                    <a:latin typeface="Cambria" panose="02040503050406030204" pitchFamily="18" charset="0"/>
                  </a:rPr>
                  <a:t>then </a:t>
                </a:r>
                <a:r>
                  <a:rPr lang="en-US" b="1" i="1" smtClean="0">
                    <a:solidFill>
                      <a:srgbClr val="FA0000"/>
                    </a:solidFill>
                  </a:rPr>
                  <a:t>M</a:t>
                </a:r>
                <a:r>
                  <a:rPr lang="en-US" b="1" i="1" baseline="-25000">
                    <a:solidFill>
                      <a:srgbClr val="FA0000"/>
                    </a:solidFill>
                  </a:rPr>
                  <a:t>ji </a:t>
                </a:r>
                <a:r>
                  <a:rPr lang="en-US" b="1" i="1" baseline="-25000" smtClean="0">
                    <a:solidFill>
                      <a:srgbClr val="FA0000"/>
                    </a:solidFill>
                  </a:rPr>
                  <a:t> </a:t>
                </a:r>
                <a:r>
                  <a:rPr lang="en-US" b="1" i="1" smtClean="0">
                    <a:solidFill>
                      <a:srgbClr val="FA0000"/>
                    </a:solidFill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A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1">
                            <a:solidFill>
                              <a:srgbClr val="FA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>
                            <a:solidFill>
                              <a:srgbClr val="FA0000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i="1" baseline="-25000">
                            <a:solidFill>
                              <a:srgbClr val="FA0000"/>
                            </a:solidFill>
                          </a:rPr>
                          <m:t>i</m:t>
                        </m:r>
                      </m:den>
                    </m:f>
                  </m:oMath>
                </a14:m>
                <a:r>
                  <a:rPr lang="en-US" i="1" smtClean="0"/>
                  <a:t> , </a:t>
                </a:r>
                <a:r>
                  <a:rPr lang="en-US" smtClean="0"/>
                  <a:t>else </a:t>
                </a:r>
                <a:r>
                  <a:rPr lang="en-US" b="1" i="1">
                    <a:solidFill>
                      <a:srgbClr val="FA0000"/>
                    </a:solidFill>
                  </a:rPr>
                  <a:t>M</a:t>
                </a:r>
                <a:r>
                  <a:rPr lang="en-US" b="1" i="1" baseline="-25000">
                    <a:solidFill>
                      <a:srgbClr val="FA0000"/>
                    </a:solidFill>
                  </a:rPr>
                  <a:t>ji  </a:t>
                </a:r>
                <a:r>
                  <a:rPr lang="en-US" b="1" i="1" smtClean="0">
                    <a:solidFill>
                      <a:srgbClr val="FA0000"/>
                    </a:solidFill>
                    <a:latin typeface="Cambria" panose="02040503050406030204" pitchFamily="18" charset="0"/>
                  </a:rPr>
                  <a:t>= 0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mtClean="0">
                    <a:latin typeface="Cambria" panose="02040503050406030204" pitchFamily="18" charset="0"/>
                  </a:rPr>
                  <a:t>Each column sums to 1</a:t>
                </a:r>
                <a:endParaRPr lang="en-US" smtClean="0"/>
              </a:p>
              <a:p>
                <a:r>
                  <a:rPr lang="en-US" smtClean="0">
                    <a:latin typeface="Cambria" panose="02040503050406030204" pitchFamily="18" charset="0"/>
                  </a:rPr>
                  <a:t>Rank vector </a:t>
                </a:r>
                <a:r>
                  <a:rPr lang="en-US" b="1" i="1" smtClean="0">
                    <a:solidFill>
                      <a:srgbClr val="0F4AFF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mtClean="0">
                    <a:solidFill>
                      <a:srgbClr val="0F4AFF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: one entry for each page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i="1"/>
                  <a:t> </a:t>
                </a:r>
                <a:r>
                  <a:rPr lang="en-US" i="1" smtClean="0">
                    <a:solidFill>
                      <a:srgbClr val="0F4AFF"/>
                    </a:solidFill>
                  </a:rPr>
                  <a:t>r</a:t>
                </a:r>
                <a:r>
                  <a:rPr lang="en-US" i="1" baseline="-25000" smtClean="0">
                    <a:solidFill>
                      <a:srgbClr val="0F4AFF"/>
                    </a:solidFill>
                  </a:rPr>
                  <a:t>i</a:t>
                </a:r>
                <a:r>
                  <a:rPr lang="en-US" smtClean="0">
                    <a:solidFill>
                      <a:srgbClr val="0F4AFF"/>
                    </a:solidFill>
                  </a:rPr>
                  <a:t> </a:t>
                </a:r>
                <a:r>
                  <a:rPr lang="en-US" smtClean="0"/>
                  <a:t> is the importance score of page </a:t>
                </a:r>
                <a:r>
                  <a:rPr lang="en-US" i="1" smtClean="0">
                    <a:solidFill>
                      <a:srgbClr val="0F4AFF"/>
                    </a:solidFill>
                  </a:rPr>
                  <a:t>i</a:t>
                </a:r>
                <a:r>
                  <a:rPr lang="en-US" i="1" smtClean="0"/>
                  <a:t> </a:t>
                </a:r>
                <a:endParaRPr lang="en-US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0F4A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0F4A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i="1" baseline="-25000">
                            <a:solidFill>
                              <a:srgbClr val="0F4AF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srgbClr val="0F4AFF"/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i="1" smtClean="0">
                    <a:solidFill>
                      <a:srgbClr val="0F4AFF"/>
                    </a:solidFill>
                    <a:latin typeface="Cambria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Ljiljana Raja</a:t>
            </a:r>
            <a:r>
              <a:rPr lang="sr-Latn-RS" smtClean="0"/>
              <a:t>čić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9</a:t>
            </a:fld>
            <a:r>
              <a:rPr lang="en-US" smtClean="0"/>
              <a:t> / 25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4878861"/>
      </p:ext>
    </p:extLst>
  </p:cSld>
  <p:clrMapOvr>
    <a:masterClrMapping/>
  </p:clrMapOvr>
</p:sld>
</file>

<file path=ppt/theme/theme1.xml><?xml version="1.0" encoding="utf-8"?>
<a:theme xmlns:a="http://schemas.openxmlformats.org/drawingml/2006/main" name="Japan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Google-PowerPoint-Template</Template>
  <TotalTime>1413</TotalTime>
  <Words>796</Words>
  <Application>Microsoft Office PowerPoint</Application>
  <PresentationFormat>On-screen Show (4:3)</PresentationFormat>
  <Paragraphs>210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Microsoft New Tai Lue</vt:lpstr>
      <vt:lpstr>Wingdings</vt:lpstr>
      <vt:lpstr>Japan-PowerPoint-Template</vt:lpstr>
      <vt:lpstr>Page Rank </vt:lpstr>
      <vt:lpstr>Web as a Graph</vt:lpstr>
      <vt:lpstr>Web Search: Challenges</vt:lpstr>
      <vt:lpstr>Link analysis</vt:lpstr>
      <vt:lpstr>Example: Page Rank scores</vt:lpstr>
      <vt:lpstr>Recursive formulation</vt:lpstr>
      <vt:lpstr>The Flow model</vt:lpstr>
      <vt:lpstr>The Flow equations</vt:lpstr>
      <vt:lpstr>Matrix formulation</vt:lpstr>
      <vt:lpstr>Matrix formulation</vt:lpstr>
      <vt:lpstr>Eigenvector formulation</vt:lpstr>
      <vt:lpstr>The power iteration</vt:lpstr>
      <vt:lpstr>Random walk interpretation</vt:lpstr>
      <vt:lpstr>Page rank: three questions</vt:lpstr>
      <vt:lpstr>Spider trap problem</vt:lpstr>
      <vt:lpstr>Spider traps: Google solution</vt:lpstr>
      <vt:lpstr>Dead ends problem</vt:lpstr>
      <vt:lpstr>Dead ends: Google solution</vt:lpstr>
      <vt:lpstr>The Google matrix</vt:lpstr>
      <vt:lpstr>Computing page rank</vt:lpstr>
      <vt:lpstr>Rearranging the equation</vt:lpstr>
      <vt:lpstr>Complete algorithm</vt:lpstr>
      <vt:lpstr>Implementation</vt:lpstr>
      <vt:lpstr>CUDA vs CPU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Rank</dc:title>
  <dc:creator>Ljiljana Rajacic</dc:creator>
  <cp:lastModifiedBy>Ljiljana Rajacic</cp:lastModifiedBy>
  <cp:revision>65</cp:revision>
  <dcterms:created xsi:type="dcterms:W3CDTF">2015-12-24T18:11:13Z</dcterms:created>
  <dcterms:modified xsi:type="dcterms:W3CDTF">2016-01-12T16:41:36Z</dcterms:modified>
</cp:coreProperties>
</file>